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62" r:id="rId5"/>
    <p:sldId id="298" r:id="rId6"/>
    <p:sldId id="259" r:id="rId7"/>
    <p:sldId id="299" r:id="rId8"/>
    <p:sldId id="258" r:id="rId9"/>
    <p:sldId id="260" r:id="rId10"/>
    <p:sldId id="300" r:id="rId11"/>
    <p:sldId id="261" r:id="rId12"/>
    <p:sldId id="26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9" r:id="rId23"/>
    <p:sldId id="281" r:id="rId24"/>
    <p:sldId id="280" r:id="rId25"/>
    <p:sldId id="285" r:id="rId26"/>
    <p:sldId id="284" r:id="rId27"/>
    <p:sldId id="283" r:id="rId28"/>
    <p:sldId id="30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Full-Time Equivalent Day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'Full-Time Equiv Day Students'!$B$1</c:f>
              <c:strCache>
                <c:ptCount val="1"/>
                <c:pt idx="0">
                  <c:v>Full-Time Equivalent Day Students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0684-40AE-958D-4EF3DFADFCA4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0684-40AE-958D-4EF3DFADFCA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0684-40AE-958D-4EF3DFADFCA4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0684-40AE-958D-4EF3DFADFCA4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0684-40AE-958D-4EF3DFADFCA4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0684-40AE-958D-4EF3DFADFCA4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0684-40AE-958D-4EF3DFADFCA4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0684-40AE-958D-4EF3DFADFCA4}"/>
              </c:ext>
            </c:extLst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1-0684-40AE-958D-4EF3DFADFCA4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13-0684-40AE-958D-4EF3DFADF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'Full-Time Equiv Day Students'!$A$2:$A$16</c:f>
              <c:strCache>
                <c:ptCount val="15"/>
                <c:pt idx="1">
                  <c:v>Fall 14</c:v>
                </c:pt>
                <c:pt idx="2">
                  <c:v>Spring 15</c:v>
                </c:pt>
                <c:pt idx="4">
                  <c:v>Fall 15</c:v>
                </c:pt>
                <c:pt idx="5">
                  <c:v>Spring 16</c:v>
                </c:pt>
                <c:pt idx="7">
                  <c:v>Fall 16</c:v>
                </c:pt>
                <c:pt idx="8">
                  <c:v>Spring 17</c:v>
                </c:pt>
                <c:pt idx="10">
                  <c:v>Fall 17</c:v>
                </c:pt>
                <c:pt idx="11">
                  <c:v>Spring 18</c:v>
                </c:pt>
                <c:pt idx="13">
                  <c:v>Fall 18</c:v>
                </c:pt>
                <c:pt idx="14">
                  <c:v>Spring 19</c:v>
                </c:pt>
              </c:strCache>
            </c:strRef>
          </c:cat>
          <c:val>
            <c:numRef>
              <c:f>'Full-Time Equiv Day Students'!$B$2:$B$16</c:f>
              <c:numCache>
                <c:formatCode>0</c:formatCode>
                <c:ptCount val="15"/>
                <c:pt idx="1">
                  <c:v>3436</c:v>
                </c:pt>
                <c:pt idx="2">
                  <c:v>3116</c:v>
                </c:pt>
                <c:pt idx="4">
                  <c:v>3494</c:v>
                </c:pt>
                <c:pt idx="5">
                  <c:v>3095</c:v>
                </c:pt>
                <c:pt idx="7">
                  <c:v>3467</c:v>
                </c:pt>
                <c:pt idx="8">
                  <c:v>3140</c:v>
                </c:pt>
                <c:pt idx="10">
                  <c:v>3425</c:v>
                </c:pt>
                <c:pt idx="11">
                  <c:v>3085</c:v>
                </c:pt>
                <c:pt idx="13">
                  <c:v>3403</c:v>
                </c:pt>
                <c:pt idx="14">
                  <c:v>3069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84-40AE-958D-4EF3DFADF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666310936"/>
        <c:axId val="666309624"/>
      </c:barChart>
      <c:catAx>
        <c:axId val="66631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09624"/>
        <c:crosses val="autoZero"/>
        <c:auto val="1"/>
        <c:lblAlgn val="ctr"/>
        <c:lblOffset val="100"/>
        <c:noMultiLvlLbl val="0"/>
      </c:catAx>
      <c:valAx>
        <c:axId val="666309624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63109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53975" cap="flat" cmpd="sng" algn="ctr">
      <a:solidFill>
        <a:schemeClr val="accent3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State Appropriation % of Operations Budget</a:t>
            </a:r>
          </a:p>
        </c:rich>
      </c:tx>
      <c:layout>
        <c:manualLayout>
          <c:xMode val="edge"/>
          <c:yMode val="edge"/>
          <c:x val="0.15504160477436144"/>
          <c:y val="2.93743222216983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578317318014715"/>
          <c:y val="0.15000912319115192"/>
          <c:w val="0.58257883874699301"/>
          <c:h val="0.567198899602790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'Percent State Appropriation'!$B$1</c:f>
              <c:strCache>
                <c:ptCount val="1"/>
                <c:pt idx="0">
                  <c:v>State Appropriation</c:v>
                </c:pt>
              </c:strCache>
            </c:strRef>
          </c:tx>
          <c:invertIfNegative val="0"/>
          <c:cat>
            <c:strRef>
              <c:f>'Percent State Appropriation'!$A$2:$A$9</c:f>
              <c:strCache>
                <c:ptCount val="8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</c:strCache>
            </c:strRef>
          </c:cat>
          <c:val>
            <c:numRef>
              <c:f>'Percent State Appropriation'!$B$2:$B$9</c:f>
              <c:numCache>
                <c:formatCode>_(* #,##0_);_(* \(#,##0\);_(* "-"??_);_(@_)</c:formatCode>
                <c:ptCount val="8"/>
                <c:pt idx="0">
                  <c:v>23467647</c:v>
                </c:pt>
                <c:pt idx="1">
                  <c:v>24695926</c:v>
                </c:pt>
                <c:pt idx="2">
                  <c:v>27430823</c:v>
                </c:pt>
                <c:pt idx="3">
                  <c:v>28073334</c:v>
                </c:pt>
                <c:pt idx="4">
                  <c:v>28960545</c:v>
                </c:pt>
                <c:pt idx="5">
                  <c:v>29108794</c:v>
                </c:pt>
                <c:pt idx="6">
                  <c:v>29405755</c:v>
                </c:pt>
                <c:pt idx="7">
                  <c:v>29400756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D-4B29-A402-2B88A51B1BCB}"/>
            </c:ext>
          </c:extLst>
        </c:ser>
        <c:ser>
          <c:idx val="1"/>
          <c:order val="1"/>
          <c:tx>
            <c:strRef>
              <c:f>'Percent State Appropriation'!$C$1</c:f>
              <c:strCache>
                <c:ptCount val="1"/>
                <c:pt idx="0">
                  <c:v>Annual Operating Budget</c:v>
                </c:pt>
              </c:strCache>
            </c:strRef>
          </c:tx>
          <c:invertIfNegative val="0"/>
          <c:cat>
            <c:strRef>
              <c:f>'Percent State Appropriation'!$A$2:$A$9</c:f>
              <c:strCache>
                <c:ptCount val="8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</c:strCache>
            </c:strRef>
          </c:cat>
          <c:val>
            <c:numRef>
              <c:f>'Percent State Appropriation'!$C$2:$C$9</c:f>
              <c:numCache>
                <c:formatCode>_(* #,##0_);_(* \(#,##0\);_(* "-"??_);_(@_)</c:formatCode>
                <c:ptCount val="8"/>
                <c:pt idx="0">
                  <c:v>81830209</c:v>
                </c:pt>
                <c:pt idx="1">
                  <c:v>83336834</c:v>
                </c:pt>
                <c:pt idx="2">
                  <c:v>86374737</c:v>
                </c:pt>
                <c:pt idx="3">
                  <c:v>89339440</c:v>
                </c:pt>
                <c:pt idx="4">
                  <c:v>93282564</c:v>
                </c:pt>
                <c:pt idx="5">
                  <c:v>96548941</c:v>
                </c:pt>
                <c:pt idx="6">
                  <c:v>98220971</c:v>
                </c:pt>
                <c:pt idx="7">
                  <c:v>108404654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D-4B29-A402-2B88A51B1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overlap val="-48"/>
        <c:axId val="150228232"/>
        <c:axId val="150228624"/>
      </c:barChart>
      <c:lineChart>
        <c:grouping val="standard"/>
        <c:varyColors val="0"/>
        <c:ser>
          <c:idx val="2"/>
          <c:order val="2"/>
          <c:tx>
            <c:strRef>
              <c:f>'Percent State Appropriation'!$D$1</c:f>
              <c:strCache>
                <c:ptCount val="1"/>
                <c:pt idx="0">
                  <c:v>State Appropriation % of Operating Budget</c:v>
                </c:pt>
              </c:strCache>
            </c:strRef>
          </c:tx>
          <c:spPr>
            <a:ln w="25400"/>
          </c:spPr>
          <c:cat>
            <c:strRef>
              <c:f>'Percent State Appropriation'!$A$2:$A$9</c:f>
              <c:strCache>
                <c:ptCount val="8"/>
                <c:pt idx="0">
                  <c:v>FY12</c:v>
                </c:pt>
                <c:pt idx="1">
                  <c:v>FY13</c:v>
                </c:pt>
                <c:pt idx="2">
                  <c:v>FY14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  <c:pt idx="6">
                  <c:v>FY18</c:v>
                </c:pt>
                <c:pt idx="7">
                  <c:v>FY19</c:v>
                </c:pt>
              </c:strCache>
            </c:strRef>
          </c:cat>
          <c:val>
            <c:numRef>
              <c:f>'Percent State Appropriation'!$D$2:$D$9</c:f>
              <c:numCache>
                <c:formatCode>0.0%</c:formatCode>
                <c:ptCount val="8"/>
                <c:pt idx="0">
                  <c:v>0.28678463964328871</c:v>
                </c:pt>
                <c:pt idx="1">
                  <c:v>0.29633866340542764</c:v>
                </c:pt>
                <c:pt idx="2">
                  <c:v>0.31757923616022127</c:v>
                </c:pt>
                <c:pt idx="3">
                  <c:v>0.31423225845158642</c:v>
                </c:pt>
                <c:pt idx="4">
                  <c:v>0.31046043074030427</c:v>
                </c:pt>
                <c:pt idx="5">
                  <c:v>0.30149262848983499</c:v>
                </c:pt>
                <c:pt idx="6">
                  <c:v>0.29938367235241442</c:v>
                </c:pt>
                <c:pt idx="7">
                  <c:v>0.27121304220019926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AD-4B29-A402-2B88A51B1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29408"/>
        <c:axId val="150229016"/>
      </c:lineChart>
      <c:dateAx>
        <c:axId val="150228232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crossAx val="150228624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150228624"/>
        <c:scaling>
          <c:orientation val="minMax"/>
          <c:max val="100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3200"/>
                </a:pPr>
                <a:r>
                  <a:rPr lang="en-US" sz="3200"/>
                  <a:t>Dollars</a:t>
                </a:r>
              </a:p>
            </c:rich>
          </c:tx>
          <c:layout>
            <c:manualLayout>
              <c:xMode val="edge"/>
              <c:yMode val="edge"/>
              <c:x val="7.1229827490261549E-2"/>
              <c:y val="0.31899167684253371"/>
            </c:manualLayout>
          </c:layout>
          <c:overlay val="0"/>
        </c:title>
        <c:numFmt formatCode="_(* #,##0_);_(* \(#,##0\);_(* &quot;-&quot;??_);_(@_)" sourceLinked="1"/>
        <c:majorTickMark val="none"/>
        <c:minorTickMark val="none"/>
        <c:tickLblPos val="nextTo"/>
        <c:crossAx val="150228232"/>
        <c:crosses val="autoZero"/>
        <c:crossBetween val="between"/>
      </c:valAx>
      <c:valAx>
        <c:axId val="150229016"/>
        <c:scaling>
          <c:orientation val="minMax"/>
          <c:max val="0.60000000000000009"/>
          <c:min val="0.25"/>
        </c:scaling>
        <c:delete val="0"/>
        <c:axPos val="r"/>
        <c:numFmt formatCode="0.0%" sourceLinked="1"/>
        <c:majorTickMark val="out"/>
        <c:minorTickMark val="none"/>
        <c:tickLblPos val="nextTo"/>
        <c:crossAx val="150229408"/>
        <c:crosses val="max"/>
        <c:crossBetween val="between"/>
        <c:majorUnit val="0.1"/>
        <c:minorUnit val="1.2000000000000003E-3"/>
      </c:valAx>
      <c:catAx>
        <c:axId val="15022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229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/>
    </a:solidFill>
    <a:ln w="57150" cap="flat" cmpd="sng" algn="ctr">
      <a:solidFill>
        <a:srgbClr val="9BBB59"/>
      </a:solidFill>
      <a:prstDash val="solid"/>
    </a:ln>
    <a:effectLst/>
  </c:spPr>
  <c:txPr>
    <a:bodyPr/>
    <a:lstStyle/>
    <a:p>
      <a:pPr>
        <a:defRPr sz="1800" baseline="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200">
                <a:latin typeface="+mn-lt"/>
              </a:defRPr>
            </a:pPr>
            <a:r>
              <a:rPr lang="en-US" sz="3200">
                <a:latin typeface="+mn-lt"/>
              </a:rPr>
              <a:t>Current Ratio</a:t>
            </a:r>
          </a:p>
        </c:rich>
      </c:tx>
      <c:layout>
        <c:manualLayout>
          <c:xMode val="edge"/>
          <c:yMode val="edge"/>
          <c:x val="0.34824220228285419"/>
          <c:y val="2.139045119360080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'Current Ratio'!$B$1</c:f>
              <c:strCache>
                <c:ptCount val="1"/>
                <c:pt idx="0">
                  <c:v>Assets</c:v>
                </c:pt>
              </c:strCache>
            </c:strRef>
          </c:tx>
          <c:invertIfNegative val="0"/>
          <c:cat>
            <c:strRef>
              <c:f>'Current Ratio'!$A$2:$A$6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'Current Ratio'!$B$2:$B$6</c:f>
              <c:numCache>
                <c:formatCode>_("$"* #,##0_);_("$"* \(#,##0\);_("$"* "-"??_);_(@_)</c:formatCode>
                <c:ptCount val="5"/>
                <c:pt idx="0">
                  <c:v>23573015</c:v>
                </c:pt>
                <c:pt idx="1">
                  <c:v>28702836</c:v>
                </c:pt>
                <c:pt idx="2">
                  <c:v>26711541</c:v>
                </c:pt>
                <c:pt idx="3">
                  <c:v>30337177</c:v>
                </c:pt>
                <c:pt idx="4">
                  <c:v>32500000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BE-4C8C-8EBB-5F7AB88BDD4B}"/>
            </c:ext>
          </c:extLst>
        </c:ser>
        <c:ser>
          <c:idx val="1"/>
          <c:order val="1"/>
          <c:tx>
            <c:strRef>
              <c:f>'Current Ratio'!$C$1</c:f>
              <c:strCache>
                <c:ptCount val="1"/>
                <c:pt idx="0">
                  <c:v>Liabilities</c:v>
                </c:pt>
              </c:strCache>
            </c:strRef>
          </c:tx>
          <c:invertIfNegative val="0"/>
          <c:cat>
            <c:strRef>
              <c:f>'Current Ratio'!$A$2:$A$6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'Current Ratio'!$C$2:$C$6</c:f>
              <c:numCache>
                <c:formatCode>_("$"* #,##0_);_("$"* \(#,##0\);_("$"* "-"??_);_(@_)</c:formatCode>
                <c:ptCount val="5"/>
                <c:pt idx="0">
                  <c:v>16484736</c:v>
                </c:pt>
                <c:pt idx="1">
                  <c:v>17392863</c:v>
                </c:pt>
                <c:pt idx="2">
                  <c:v>15163167</c:v>
                </c:pt>
                <c:pt idx="3">
                  <c:v>16609262</c:v>
                </c:pt>
                <c:pt idx="4">
                  <c:v>17950000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BE-4C8C-8EBB-5F7AB88BD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4"/>
        <c:overlap val="-48"/>
        <c:axId val="150810704"/>
        <c:axId val="150811096"/>
      </c:barChart>
      <c:lineChart>
        <c:grouping val="standard"/>
        <c:varyColors val="0"/>
        <c:ser>
          <c:idx val="2"/>
          <c:order val="2"/>
          <c:tx>
            <c:strRef>
              <c:f>'Current Ratio'!$D$1</c:f>
              <c:strCache>
                <c:ptCount val="1"/>
                <c:pt idx="0">
                  <c:v>Ratio:1</c:v>
                </c:pt>
              </c:strCache>
            </c:strRef>
          </c:tx>
          <c:spPr>
            <a:ln w="25400"/>
          </c:spPr>
          <c:cat>
            <c:strRef>
              <c:f>'Current Ratio'!$A$2:$A$6</c:f>
              <c:strCache>
                <c:ptCount val="5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  <c:pt idx="3">
                  <c:v>FY17</c:v>
                </c:pt>
                <c:pt idx="4">
                  <c:v>FY18</c:v>
                </c:pt>
              </c:strCache>
            </c:strRef>
          </c:cat>
          <c:val>
            <c:numRef>
              <c:f>'Current Ratio'!$D$2:$D$6</c:f>
              <c:numCache>
                <c:formatCode>0.0</c:formatCode>
                <c:ptCount val="5"/>
                <c:pt idx="0">
                  <c:v>1.4299904469201083</c:v>
                </c:pt>
                <c:pt idx="1">
                  <c:v>1.6</c:v>
                </c:pt>
                <c:pt idx="2">
                  <c:v>1.7616069914682071</c:v>
                </c:pt>
                <c:pt idx="3">
                  <c:v>1.8265216720646589</c:v>
                </c:pt>
                <c:pt idx="4">
                  <c:v>1.8105849582172702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BE-4C8C-8EBB-5F7AB88BD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11880"/>
        <c:axId val="150811488"/>
      </c:lineChart>
      <c:dateAx>
        <c:axId val="150810704"/>
        <c:scaling>
          <c:orientation val="minMax"/>
        </c:scaling>
        <c:delete val="0"/>
        <c:axPos val="b"/>
        <c:numFmt formatCode="[$-409]mmm\-yy;@" sourceLinked="0"/>
        <c:majorTickMark val="none"/>
        <c:minorTickMark val="none"/>
        <c:tickLblPos val="nextTo"/>
        <c:crossAx val="150811096"/>
        <c:crosses val="autoZero"/>
        <c:auto val="1"/>
        <c:lblOffset val="100"/>
        <c:baseTimeUnit val="months"/>
        <c:majorUnit val="6"/>
        <c:majorTimeUnit val="months"/>
        <c:minorUnit val="6"/>
        <c:minorTimeUnit val="months"/>
      </c:dateAx>
      <c:valAx>
        <c:axId val="150811096"/>
        <c:scaling>
          <c:orientation val="minMax"/>
          <c:max val="32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Dollars</a:t>
                </a:r>
              </a:p>
            </c:rich>
          </c:tx>
          <c:layout>
            <c:manualLayout>
              <c:xMode val="edge"/>
              <c:yMode val="edge"/>
              <c:x val="1.7807456872565387E-2"/>
              <c:y val="0.3795977374485943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0810704"/>
        <c:crosses val="autoZero"/>
        <c:crossBetween val="between"/>
        <c:majorUnit val="8000000"/>
      </c:valAx>
      <c:valAx>
        <c:axId val="150811488"/>
        <c:scaling>
          <c:orientation val="minMax"/>
          <c:max val="2.0000000000000009"/>
          <c:min val="9.9999999999999617E-2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0811880"/>
        <c:crosses val="max"/>
        <c:crossBetween val="between"/>
        <c:majorUnit val="0.30000000000000004"/>
      </c:valAx>
      <c:catAx>
        <c:axId val="150811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08114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800" baseline="0"/>
            </a:pPr>
            <a:endParaRPr lang="en-US"/>
          </a:p>
        </c:txPr>
      </c:dTable>
    </c:plotArea>
    <c:plotVisOnly val="1"/>
    <c:dispBlanksAs val="gap"/>
    <c:showDLblsOverMax val="0"/>
  </c:chart>
  <c:spPr>
    <a:ln w="57150">
      <a:solidFill>
        <a:srgbClr val="9BBB59"/>
      </a:solidFill>
    </a:ln>
  </c:spPr>
  <c:txPr>
    <a:bodyPr/>
    <a:lstStyle/>
    <a:p>
      <a:pPr>
        <a:defRPr baseline="0">
          <a:latin typeface="Bell MT" pitchFamily="18" charset="0"/>
        </a:defRPr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9601-71F5-45E3-AC69-66481CB11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2FCE6-3862-428C-8922-16E161CC4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5FB4-0E22-49EB-8710-244FBC038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AAA0-96A3-4ADB-899B-83CC0DB1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DAE5-66B0-4977-BB41-D41F44B9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EB580-7EEA-44B7-A299-8A57BF940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CD47F0-AEC6-46CD-B551-CCB4DB30D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DF68-8055-4353-92EB-A3E05DCF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8283-45D3-4126-9D1F-7044738C8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6172-BB2A-465F-90CA-AEB2DA07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2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350F03-325F-4745-9D5A-811F9FDC2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CCE7F-4A25-494A-80F3-97F04A6FD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C2570-6B82-446D-909B-A92F3DC8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165C0-CA92-4C43-BD3D-B35F0EB82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4E17-1776-441F-8477-FC779F43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1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2180-B5B8-4C4E-8DB3-62E3630D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8E5C4-832F-49EC-A7F6-913C09B62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218AB-F102-4516-903A-CB1F55556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B251-311C-4C30-AD62-7D2D8815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22053-AA8E-41FE-B45C-5A7E22FF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E119F-E7FF-47B5-98C5-F3E3FA0AB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6759C-248D-42E0-813A-9306C402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E92B0-6BB1-478B-8366-68A00CE4A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07E20-0006-44EE-A53C-AC87F694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9DA55-DA55-46D6-BCA3-FEE30BBA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9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DB3-0172-4DED-A6D0-27784642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150B-2346-4FFE-95C9-0CD0276D0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5843C4-355A-4B1F-9F83-BFB107F18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A800B-9E66-4B41-843D-95272428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A7CC3-003A-44BA-8359-F8D5B0C9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1B6A8-9F28-49CC-BCE4-C778F5C6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0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2D0C-4CA5-41F8-90CB-DF13BF0C8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97BFF-3A8B-4DA9-BBC5-9F900B17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ACBED-0FD5-45F3-8EFB-338BA9A4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DBA0D6-3F77-4565-8096-7A83877AD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83B88-61AA-4A5F-A931-FC3B364E4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7A2168-AFCF-4EC9-A604-39D81AD1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7A44D-2F3E-4560-80E9-0C8D28B83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E10920-0999-4671-ABFE-66DE4883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5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CAE5-E171-4A50-9EAF-614F0C72E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E9D434-05AA-4A77-88AB-7697D91D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10448E-1F8D-4EBE-921D-FA1342AB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109BA-864D-4914-92A9-E7B55603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6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5D42DA-2B57-488C-A199-1D39001F7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31E49-7A6D-4FA5-9ED9-4793A95D3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C280F-AB17-4D0B-A9D9-F5E874F9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1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2670-EFB1-4233-9ADC-4ADCC1DB1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27BB-9425-4FDF-BC6F-CBAF15DC8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9357B-15CC-4B52-B9EC-91EA918D8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07EE9-D663-422B-9B6B-D3828F86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4BE53-8074-4F0C-8CA0-B843CB4B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D7301-7B96-4F32-844B-427B65B3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CC5B-6532-431F-8346-0B4EB424D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FA1C7-62E5-4833-82C0-AF7ED8601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03971-1C44-4656-B19B-E0C73F4E0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8CFCF-C36D-4A07-BF07-4983E3DF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64932-1582-48CA-8806-2C8525B5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43A49-E344-40C9-836F-0CF40263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AD3187-7EE1-431E-BFB8-D9C7DCD2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F4A59-34A2-4AA2-B865-7CC8DA015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2F5E-B972-44A2-A397-50ED144A3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BBDD5-1B61-4D34-84F8-3AA7291A6B11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6A620-369C-4214-9A8F-AA8508F1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28DA1-1122-4058-B794-558EB4A81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CA82-6E99-4941-B587-C9F0E4F1E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2019Truste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9F3F-7645-4E51-8B68-80491745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898650"/>
            <a:ext cx="9448800" cy="30607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Using Dashboards to Make Institutional Decisions as a Consequential Board Member</a:t>
            </a:r>
          </a:p>
        </p:txBody>
      </p:sp>
    </p:spTree>
    <p:extLst>
      <p:ext uri="{BB962C8B-B14F-4D97-AF65-F5344CB8AC3E}">
        <p14:creationId xmlns:p14="http://schemas.microsoft.com/office/powerpoint/2010/main" val="115071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595AF-719D-4A97-8958-D0A94FB8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00" y="1052603"/>
            <a:ext cx="2463159" cy="4743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F035E-E276-4F0A-9C01-67A268FC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660" y="1052602"/>
            <a:ext cx="5172502" cy="47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2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0554908"/>
              </p:ext>
            </p:extLst>
          </p:nvPr>
        </p:nvGraphicFramePr>
        <p:xfrm>
          <a:off x="1510903" y="521494"/>
          <a:ext cx="9170194" cy="581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98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A6CC-BDBA-4A48-A471-2D4866E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4865" y="2766220"/>
            <a:ext cx="6722270" cy="1325563"/>
          </a:xfrm>
        </p:spPr>
        <p:txBody>
          <a:bodyPr/>
          <a:lstStyle/>
          <a:p>
            <a:r>
              <a:rPr lang="en-US" dirty="0" err="1"/>
              <a:t>MassBay</a:t>
            </a:r>
            <a:r>
              <a:rPr lang="en-US" dirty="0"/>
              <a:t> Community College</a:t>
            </a:r>
          </a:p>
        </p:txBody>
      </p:sp>
    </p:spTree>
    <p:extLst>
      <p:ext uri="{BB962C8B-B14F-4D97-AF65-F5344CB8AC3E}">
        <p14:creationId xmlns:p14="http://schemas.microsoft.com/office/powerpoint/2010/main" val="310309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9A76A6-06E3-4D14-BF41-5CF27078D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62" y="26385"/>
            <a:ext cx="10396296" cy="683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8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8DDF93-CD13-4EDA-A3B8-EB91F3A5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131953"/>
            <a:ext cx="10426700" cy="659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7712ECEC-A257-4123-8638-1DFAD7EED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25" y="457808"/>
            <a:ext cx="12018950" cy="59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0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43248-18F4-4F4F-B833-6D53985E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0" y="55045"/>
            <a:ext cx="9664700" cy="674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5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D02E0-EF0E-4F65-AB9B-B8788B22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77052"/>
            <a:ext cx="11480800" cy="67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5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D4E1C-2E0C-4431-A420-0D6E703B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-53734"/>
            <a:ext cx="9804400" cy="696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49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EF8FD7-2DC0-49C2-8E38-B3296309A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9245599" cy="6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0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BA47-1237-4B35-AD27-054374C3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Questions: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DD19-C949-416D-812B-8AF98A156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63975"/>
          </a:xfrm>
        </p:spPr>
        <p:txBody>
          <a:bodyPr>
            <a:normAutofit/>
          </a:bodyPr>
          <a:lstStyle/>
          <a:p>
            <a:r>
              <a:rPr lang="en-US" sz="3600" dirty="0"/>
              <a:t>In what format do trustees receive data/key metrics at your institution?</a:t>
            </a:r>
          </a:p>
          <a:p>
            <a:r>
              <a:rPr lang="en-US" sz="3600" dirty="0"/>
              <a:t>What are the key areas of focus for your board and what data do you need to monitor current status?</a:t>
            </a:r>
          </a:p>
          <a:p>
            <a:r>
              <a:rPr lang="en-US" sz="3600" dirty="0"/>
              <a:t>On a scale of 1-10, how easily understood is the significance of the data that your board currently receives?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177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E724B0-7B6C-4EF7-AF33-17E76F2D7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0"/>
            <a:ext cx="9677400" cy="68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1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901FFF-F3E2-439E-9414-40E62A3E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150" y="-29097"/>
            <a:ext cx="9537699" cy="68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6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A6CC-BDBA-4A48-A471-2D4866E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601" y="2766220"/>
            <a:ext cx="5994798" cy="1325563"/>
          </a:xfrm>
        </p:spPr>
        <p:txBody>
          <a:bodyPr/>
          <a:lstStyle/>
          <a:p>
            <a:r>
              <a:rPr lang="en-US" dirty="0"/>
              <a:t>Westfield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43181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0103" y="2132781"/>
            <a:ext cx="2338956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543719" algn="l"/>
                <a:tab pos="2327979" algn="l"/>
              </a:tabLst>
            </a:pPr>
            <a:r>
              <a:rPr sz="1156" b="1" u="sng" spc="41" dirty="0">
                <a:solidFill>
                  <a:srgbClr val="232B64"/>
                </a:solidFill>
                <a:latin typeface="Calibri"/>
                <a:cs typeface="Calibri"/>
              </a:rPr>
              <a:t> 	</a:t>
            </a:r>
            <a:r>
              <a:rPr sz="1156" b="1" u="sng" spc="136" dirty="0">
                <a:solidFill>
                  <a:srgbClr val="232B64"/>
                </a:solidFill>
                <a:latin typeface="Calibri"/>
                <a:cs typeface="Calibri"/>
              </a:rPr>
              <a:t>PROSPECTS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55097" y="2879125"/>
            <a:ext cx="1966694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543719" algn="l"/>
                <a:tab pos="1955712" algn="l"/>
              </a:tabLst>
            </a:pPr>
            <a:r>
              <a:rPr sz="1156" b="1" u="sng" spc="41" dirty="0">
                <a:solidFill>
                  <a:srgbClr val="23396F"/>
                </a:solidFill>
                <a:latin typeface="Calibri"/>
                <a:cs typeface="Calibri"/>
              </a:rPr>
              <a:t> 	</a:t>
            </a:r>
            <a:r>
              <a:rPr sz="1156" b="1" u="sng" spc="87" dirty="0">
                <a:solidFill>
                  <a:srgbClr val="23396F"/>
                </a:solidFill>
                <a:latin typeface="Calibri"/>
                <a:cs typeface="Calibri"/>
              </a:rPr>
              <a:t>INQUIRIES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1072" y="3542876"/>
            <a:ext cx="2880045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913889" algn="l"/>
                <a:tab pos="2869076" algn="l"/>
              </a:tabLst>
            </a:pPr>
            <a:r>
              <a:rPr sz="1156" b="1" u="sng" spc="41" dirty="0">
                <a:solidFill>
                  <a:srgbClr val="264C80"/>
                </a:solidFill>
                <a:latin typeface="Calibri"/>
                <a:cs typeface="Calibri"/>
              </a:rPr>
              <a:t> 	</a:t>
            </a:r>
            <a:r>
              <a:rPr sz="1156" b="1" u="sng" spc="103" dirty="0">
                <a:solidFill>
                  <a:srgbClr val="264C80"/>
                </a:solidFill>
                <a:latin typeface="Calibri"/>
                <a:cs typeface="Calibri"/>
              </a:rPr>
              <a:t>APPLICATIONS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2668" y="4171715"/>
            <a:ext cx="3250210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687906" algn="l"/>
                <a:tab pos="3239245" algn="l"/>
              </a:tabLst>
            </a:pPr>
            <a:r>
              <a:rPr sz="1156" b="1" u="sng" spc="41" dirty="0">
                <a:solidFill>
                  <a:srgbClr val="285D91"/>
                </a:solidFill>
                <a:latin typeface="Calibri"/>
                <a:cs typeface="Calibri"/>
              </a:rPr>
              <a:t> 	</a:t>
            </a:r>
            <a:r>
              <a:rPr sz="1156" b="1" u="sng" spc="120" dirty="0">
                <a:solidFill>
                  <a:srgbClr val="285D91"/>
                </a:solidFill>
                <a:latin typeface="Calibri"/>
                <a:cs typeface="Calibri"/>
              </a:rPr>
              <a:t>COMPLETE</a:t>
            </a:r>
            <a:r>
              <a:rPr sz="1156" b="1" u="sng" spc="-12" dirty="0">
                <a:solidFill>
                  <a:srgbClr val="285D91"/>
                </a:solidFill>
                <a:latin typeface="Calibri"/>
                <a:cs typeface="Calibri"/>
              </a:rPr>
              <a:t> </a:t>
            </a:r>
            <a:r>
              <a:rPr sz="1156" b="1" u="sng" spc="103" dirty="0">
                <a:solidFill>
                  <a:srgbClr val="285D91"/>
                </a:solidFill>
                <a:latin typeface="Calibri"/>
                <a:cs typeface="Calibri"/>
              </a:rPr>
              <a:t>APPLICATIONS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27160" y="4793659"/>
            <a:ext cx="3575807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1319188" algn="l"/>
                <a:tab pos="3564848" algn="l"/>
              </a:tabLst>
            </a:pPr>
            <a:r>
              <a:rPr sz="1156" b="1" u="sng" spc="41" dirty="0">
                <a:solidFill>
                  <a:srgbClr val="286EA5"/>
                </a:solidFill>
                <a:latin typeface="Calibri"/>
                <a:cs typeface="Calibri"/>
              </a:rPr>
              <a:t> 	</a:t>
            </a:r>
            <a:r>
              <a:rPr sz="1156" b="1" u="sng" spc="140" dirty="0">
                <a:solidFill>
                  <a:srgbClr val="286EA5"/>
                </a:solidFill>
                <a:latin typeface="Calibri"/>
                <a:cs typeface="Calibri"/>
              </a:rPr>
              <a:t>ACCEPTS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45389" y="5980240"/>
            <a:ext cx="4228051" cy="0"/>
          </a:xfrm>
          <a:custGeom>
            <a:avLst/>
            <a:gdLst/>
            <a:ahLst/>
            <a:cxnLst/>
            <a:rect l="l" t="t" r="r" b="b"/>
            <a:pathLst>
              <a:path w="5120640">
                <a:moveTo>
                  <a:pt x="0" y="0"/>
                </a:moveTo>
                <a:lnTo>
                  <a:pt x="5120462" y="0"/>
                </a:lnTo>
              </a:path>
            </a:pathLst>
          </a:custGeom>
          <a:ln w="7607">
            <a:solidFill>
              <a:srgbClr val="1E92D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8" name="object 8"/>
          <p:cNvSpPr txBox="1"/>
          <p:nvPr/>
        </p:nvSpPr>
        <p:spPr>
          <a:xfrm>
            <a:off x="3377706" y="1421401"/>
            <a:ext cx="5451271" cy="26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>
              <a:tabLst>
                <a:tab pos="4418965" algn="l"/>
              </a:tabLst>
            </a:pPr>
            <a:r>
              <a:rPr sz="2539" b="1" spc="216" baseline="1355" dirty="0">
                <a:solidFill>
                  <a:srgbClr val="231F20"/>
                </a:solidFill>
                <a:latin typeface="Calibri"/>
                <a:cs typeface="Calibri"/>
              </a:rPr>
              <a:t>FALL</a:t>
            </a:r>
            <a:r>
              <a:rPr sz="2539" b="1" spc="80" baseline="13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2539" b="1" spc="130" baseline="1355" dirty="0">
                <a:solidFill>
                  <a:srgbClr val="231F20"/>
                </a:solidFill>
                <a:latin typeface="Calibri"/>
                <a:cs typeface="Calibri"/>
              </a:rPr>
              <a:t>2018	</a:t>
            </a:r>
            <a:r>
              <a:rPr sz="1693" b="1" spc="144" dirty="0">
                <a:solidFill>
                  <a:srgbClr val="231F20"/>
                </a:solidFill>
                <a:latin typeface="Calibri"/>
                <a:cs typeface="Calibri"/>
              </a:rPr>
              <a:t>FALL</a:t>
            </a:r>
            <a:r>
              <a:rPr sz="1693" b="1" spc="-2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693" b="1" spc="87" dirty="0">
                <a:solidFill>
                  <a:srgbClr val="231F20"/>
                </a:solidFill>
                <a:latin typeface="Calibri"/>
                <a:cs typeface="Calibri"/>
              </a:rPr>
              <a:t>2019</a:t>
            </a:r>
            <a:endParaRPr sz="1693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29996" y="503341"/>
            <a:ext cx="7738844" cy="662555"/>
          </a:xfrm>
          <a:prstGeom prst="rect">
            <a:avLst/>
          </a:prstGeom>
          <a:solidFill>
            <a:srgbClr val="1E92D0"/>
          </a:solidFill>
        </p:spPr>
        <p:txBody>
          <a:bodyPr vert="horz" wrap="square" lIns="0" tIns="173547" rIns="0" bIns="0" rtlCol="0">
            <a:spAutoFit/>
          </a:bodyPr>
          <a:lstStyle/>
          <a:p>
            <a:pPr algn="ctr">
              <a:lnSpc>
                <a:spcPts val="2229"/>
              </a:lnSpc>
              <a:spcBef>
                <a:spcPts val="1367"/>
              </a:spcBef>
              <a:tabLst>
                <a:tab pos="3429574" algn="l"/>
              </a:tabLst>
            </a:pPr>
            <a:r>
              <a:rPr sz="1899" b="1" spc="120" dirty="0">
                <a:solidFill>
                  <a:srgbClr val="FFFFFF"/>
                </a:solidFill>
                <a:latin typeface="Calibri"/>
                <a:cs typeface="Calibri"/>
              </a:rPr>
              <a:t>ADMISSION</a:t>
            </a:r>
            <a:r>
              <a:rPr sz="1899" b="1" spc="5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99" b="1" spc="165" dirty="0">
                <a:solidFill>
                  <a:srgbClr val="FFFFFF"/>
                </a:solidFill>
                <a:latin typeface="Calibri"/>
                <a:cs typeface="Calibri"/>
              </a:rPr>
              <a:t>FUNNEL</a:t>
            </a:r>
            <a:r>
              <a:rPr sz="1899" b="1" spc="5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99" b="1" spc="161" dirty="0">
                <a:solidFill>
                  <a:srgbClr val="FFFFFF"/>
                </a:solidFill>
                <a:latin typeface="Calibri"/>
                <a:cs typeface="Calibri"/>
              </a:rPr>
              <a:t>REPORT	</a:t>
            </a:r>
            <a:r>
              <a:rPr sz="1899" b="1" spc="-140" dirty="0">
                <a:solidFill>
                  <a:srgbClr val="FFFFFF"/>
                </a:solidFill>
                <a:latin typeface="Calibri"/>
                <a:cs typeface="Calibri"/>
              </a:rPr>
              <a:t>—</a:t>
            </a:r>
            <a:r>
              <a:rPr sz="1899" b="1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99" b="1" spc="128" dirty="0">
                <a:solidFill>
                  <a:srgbClr val="FFFFFF"/>
                </a:solidFill>
                <a:latin typeface="Calibri"/>
                <a:cs typeface="Calibri"/>
              </a:rPr>
              <a:t>FIRST-YEARS</a:t>
            </a:r>
            <a:endParaRPr sz="1899">
              <a:latin typeface="Calibri"/>
              <a:cs typeface="Calibri"/>
            </a:endParaRPr>
          </a:p>
          <a:p>
            <a:pPr algn="ctr">
              <a:lnSpc>
                <a:spcPts val="1635"/>
              </a:lnSpc>
            </a:pPr>
            <a:r>
              <a:rPr sz="1404" spc="-25" dirty="0">
                <a:solidFill>
                  <a:srgbClr val="FFFFFF"/>
                </a:solidFill>
                <a:latin typeface="Calibri"/>
                <a:cs typeface="Calibri"/>
              </a:rPr>
              <a:t>3/13/2019</a:t>
            </a:r>
            <a:endParaRPr sz="1404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8213" y="2819228"/>
            <a:ext cx="2903241" cy="487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1" name="object 11"/>
          <p:cNvSpPr/>
          <p:nvPr/>
        </p:nvSpPr>
        <p:spPr>
          <a:xfrm>
            <a:off x="2438213" y="2680451"/>
            <a:ext cx="2903241" cy="2775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2" name="object 12"/>
          <p:cNvSpPr/>
          <p:nvPr/>
        </p:nvSpPr>
        <p:spPr>
          <a:xfrm>
            <a:off x="2704488" y="3506327"/>
            <a:ext cx="2384402" cy="42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3" name="object 13"/>
          <p:cNvSpPr/>
          <p:nvPr/>
        </p:nvSpPr>
        <p:spPr>
          <a:xfrm>
            <a:off x="2704488" y="3385304"/>
            <a:ext cx="2384402" cy="24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4" name="object 14"/>
          <p:cNvSpPr/>
          <p:nvPr/>
        </p:nvSpPr>
        <p:spPr>
          <a:xfrm>
            <a:off x="2988235" y="4119647"/>
            <a:ext cx="1816908" cy="428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5" name="object 15"/>
          <p:cNvSpPr/>
          <p:nvPr/>
        </p:nvSpPr>
        <p:spPr>
          <a:xfrm>
            <a:off x="2988235" y="3997797"/>
            <a:ext cx="1816908" cy="243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6" name="object 16"/>
          <p:cNvSpPr/>
          <p:nvPr/>
        </p:nvSpPr>
        <p:spPr>
          <a:xfrm>
            <a:off x="3237923" y="4742328"/>
            <a:ext cx="1317522" cy="3686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7" name="object 17"/>
          <p:cNvSpPr/>
          <p:nvPr/>
        </p:nvSpPr>
        <p:spPr>
          <a:xfrm>
            <a:off x="3237923" y="4637433"/>
            <a:ext cx="1317522" cy="209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8" name="object 18"/>
          <p:cNvSpPr/>
          <p:nvPr/>
        </p:nvSpPr>
        <p:spPr>
          <a:xfrm>
            <a:off x="3452348" y="5282757"/>
            <a:ext cx="888687" cy="3751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19" name="object 19"/>
          <p:cNvSpPr/>
          <p:nvPr/>
        </p:nvSpPr>
        <p:spPr>
          <a:xfrm>
            <a:off x="3452348" y="5192788"/>
            <a:ext cx="888687" cy="1967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0" name="object 20"/>
          <p:cNvSpPr/>
          <p:nvPr/>
        </p:nvSpPr>
        <p:spPr>
          <a:xfrm>
            <a:off x="3611746" y="5821089"/>
            <a:ext cx="569854" cy="338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1" name="object 21"/>
          <p:cNvSpPr/>
          <p:nvPr/>
        </p:nvSpPr>
        <p:spPr>
          <a:xfrm>
            <a:off x="3611746" y="5740043"/>
            <a:ext cx="569854" cy="1772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2" name="object 22"/>
          <p:cNvSpPr/>
          <p:nvPr/>
        </p:nvSpPr>
        <p:spPr>
          <a:xfrm>
            <a:off x="2205607" y="1997450"/>
            <a:ext cx="3397573" cy="5786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3" name="object 23"/>
          <p:cNvSpPr/>
          <p:nvPr/>
        </p:nvSpPr>
        <p:spPr>
          <a:xfrm>
            <a:off x="2205607" y="1832859"/>
            <a:ext cx="3397573" cy="3292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4" name="object 24"/>
          <p:cNvSpPr/>
          <p:nvPr/>
        </p:nvSpPr>
        <p:spPr>
          <a:xfrm>
            <a:off x="6831035" y="2819228"/>
            <a:ext cx="2903241" cy="487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5" name="object 25"/>
          <p:cNvSpPr/>
          <p:nvPr/>
        </p:nvSpPr>
        <p:spPr>
          <a:xfrm>
            <a:off x="6831035" y="2680451"/>
            <a:ext cx="2903241" cy="2775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6" name="object 26"/>
          <p:cNvSpPr/>
          <p:nvPr/>
        </p:nvSpPr>
        <p:spPr>
          <a:xfrm>
            <a:off x="7097310" y="3506327"/>
            <a:ext cx="2384402" cy="4253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7" name="object 27"/>
          <p:cNvSpPr/>
          <p:nvPr/>
        </p:nvSpPr>
        <p:spPr>
          <a:xfrm>
            <a:off x="7097310" y="3385304"/>
            <a:ext cx="2384402" cy="242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8" name="object 28"/>
          <p:cNvSpPr/>
          <p:nvPr/>
        </p:nvSpPr>
        <p:spPr>
          <a:xfrm>
            <a:off x="7381057" y="4119647"/>
            <a:ext cx="1816908" cy="428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29" name="object 29"/>
          <p:cNvSpPr/>
          <p:nvPr/>
        </p:nvSpPr>
        <p:spPr>
          <a:xfrm>
            <a:off x="7381057" y="3997797"/>
            <a:ext cx="1816908" cy="2436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0" name="object 30"/>
          <p:cNvSpPr/>
          <p:nvPr/>
        </p:nvSpPr>
        <p:spPr>
          <a:xfrm>
            <a:off x="7630755" y="4742328"/>
            <a:ext cx="1317512" cy="3686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1" name="object 31"/>
          <p:cNvSpPr/>
          <p:nvPr/>
        </p:nvSpPr>
        <p:spPr>
          <a:xfrm>
            <a:off x="7630755" y="4637433"/>
            <a:ext cx="1317512" cy="2097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2" name="object 32"/>
          <p:cNvSpPr/>
          <p:nvPr/>
        </p:nvSpPr>
        <p:spPr>
          <a:xfrm>
            <a:off x="7845167" y="5282757"/>
            <a:ext cx="888698" cy="37517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3" name="object 33"/>
          <p:cNvSpPr/>
          <p:nvPr/>
        </p:nvSpPr>
        <p:spPr>
          <a:xfrm>
            <a:off x="7845167" y="5192788"/>
            <a:ext cx="888698" cy="1967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4" name="object 34"/>
          <p:cNvSpPr/>
          <p:nvPr/>
        </p:nvSpPr>
        <p:spPr>
          <a:xfrm>
            <a:off x="8004581" y="5821089"/>
            <a:ext cx="569843" cy="338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5" name="object 35"/>
          <p:cNvSpPr/>
          <p:nvPr/>
        </p:nvSpPr>
        <p:spPr>
          <a:xfrm>
            <a:off x="8004581" y="5740043"/>
            <a:ext cx="569843" cy="177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6" name="object 36"/>
          <p:cNvSpPr/>
          <p:nvPr/>
        </p:nvSpPr>
        <p:spPr>
          <a:xfrm>
            <a:off x="6598429" y="1997450"/>
            <a:ext cx="3397583" cy="5786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7" name="object 37"/>
          <p:cNvSpPr/>
          <p:nvPr/>
        </p:nvSpPr>
        <p:spPr>
          <a:xfrm>
            <a:off x="6598429" y="1832859"/>
            <a:ext cx="3397583" cy="3292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38" name="object 38"/>
          <p:cNvSpPr txBox="1"/>
          <p:nvPr/>
        </p:nvSpPr>
        <p:spPr>
          <a:xfrm>
            <a:off x="3673272" y="2282180"/>
            <a:ext cx="477648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124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156" b="1" spc="-74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r>
              <a:rPr sz="1156" b="1" spc="74" dirty="0">
                <a:solidFill>
                  <a:srgbClr val="FFFFFF"/>
                </a:solidFill>
                <a:latin typeface="Calibri"/>
                <a:cs typeface="Calibri"/>
              </a:rPr>
              <a:t>,075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76497" y="3023081"/>
            <a:ext cx="435179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4" dirty="0">
                <a:solidFill>
                  <a:srgbClr val="FFFFFF"/>
                </a:solidFill>
                <a:latin typeface="Calibri"/>
                <a:cs typeface="Calibri"/>
              </a:rPr>
              <a:t>11,233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94876" y="3690252"/>
            <a:ext cx="412633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87" dirty="0">
                <a:solidFill>
                  <a:srgbClr val="FFFFFF"/>
                </a:solidFill>
                <a:latin typeface="Calibri"/>
                <a:cs typeface="Calibri"/>
              </a:rPr>
              <a:t>4,653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05269" y="4292046"/>
            <a:ext cx="404769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74" dirty="0">
                <a:solidFill>
                  <a:srgbClr val="FFFFFF"/>
                </a:solidFill>
                <a:latin typeface="Calibri"/>
                <a:cs typeface="Calibri"/>
              </a:rPr>
              <a:t>3,857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707378" y="4867931"/>
            <a:ext cx="364397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94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156" b="1" spc="-116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56" b="1" spc="25" dirty="0">
                <a:solidFill>
                  <a:srgbClr val="FFFFFF"/>
                </a:solidFill>
                <a:latin typeface="Calibri"/>
                <a:cs typeface="Calibri"/>
              </a:rPr>
              <a:t>138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81269" y="3046279"/>
            <a:ext cx="474502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54" dirty="0">
                <a:solidFill>
                  <a:srgbClr val="FFFFFF"/>
                </a:solidFill>
                <a:latin typeface="Calibri"/>
                <a:cs typeface="Calibri"/>
              </a:rPr>
              <a:t>14,666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088952" y="3672929"/>
            <a:ext cx="379078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33" dirty="0">
                <a:solidFill>
                  <a:srgbClr val="FFFFFF"/>
                </a:solidFill>
                <a:latin typeface="Calibri"/>
                <a:cs typeface="Calibri"/>
              </a:rPr>
              <a:t>4,813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03114" y="4291594"/>
            <a:ext cx="336083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99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156" b="1" spc="-116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156" b="1" spc="-54" dirty="0">
                <a:solidFill>
                  <a:srgbClr val="FFFFFF"/>
                </a:solidFill>
                <a:latin typeface="Calibri"/>
                <a:cs typeface="Calibri"/>
              </a:rPr>
              <a:t>181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05372" y="4874559"/>
            <a:ext cx="409487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83" dirty="0">
                <a:solidFill>
                  <a:srgbClr val="FFFFFF"/>
                </a:solidFill>
                <a:latin typeface="Calibri"/>
                <a:cs typeface="Calibri"/>
              </a:rPr>
              <a:t>3,454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074189" y="2281948"/>
            <a:ext cx="464016" cy="177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86"/>
            <a:r>
              <a:rPr sz="1156" b="1" spc="41" dirty="0">
                <a:solidFill>
                  <a:srgbClr val="FFFFFF"/>
                </a:solidFill>
                <a:latin typeface="Calibri"/>
                <a:cs typeface="Calibri"/>
              </a:rPr>
              <a:t>64,671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2323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49" name="object 49"/>
          <p:cNvSpPr/>
          <p:nvPr/>
        </p:nvSpPr>
        <p:spPr>
          <a:xfrm>
            <a:off x="10311468" y="220211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0" name="object 50"/>
          <p:cNvSpPr/>
          <p:nvPr/>
        </p:nvSpPr>
        <p:spPr>
          <a:xfrm>
            <a:off x="172323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1" name="object 51"/>
          <p:cNvSpPr/>
          <p:nvPr/>
        </p:nvSpPr>
        <p:spPr>
          <a:xfrm>
            <a:off x="10311468" y="6637789"/>
            <a:ext cx="157294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2" name="object 52"/>
          <p:cNvSpPr/>
          <p:nvPr/>
        </p:nvSpPr>
        <p:spPr>
          <a:xfrm>
            <a:off x="19434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3" name="object 53"/>
          <p:cNvSpPr/>
          <p:nvPr/>
        </p:nvSpPr>
        <p:spPr>
          <a:xfrm>
            <a:off x="19434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4" name="object 54"/>
          <p:cNvSpPr/>
          <p:nvPr/>
        </p:nvSpPr>
        <p:spPr>
          <a:xfrm>
            <a:off x="10248550" y="0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5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5" name="object 55"/>
          <p:cNvSpPr/>
          <p:nvPr/>
        </p:nvSpPr>
        <p:spPr>
          <a:xfrm>
            <a:off x="10248550" y="6700706"/>
            <a:ext cx="0" cy="157294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86"/>
          </a:p>
        </p:txBody>
      </p:sp>
      <p:sp>
        <p:nvSpPr>
          <p:cNvPr id="56" name="object 56"/>
          <p:cNvSpPr txBox="1"/>
          <p:nvPr/>
        </p:nvSpPr>
        <p:spPr>
          <a:xfrm>
            <a:off x="4127854" y="5322325"/>
            <a:ext cx="3861557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10486">
              <a:spcBef>
                <a:spcPts val="4"/>
              </a:spcBef>
              <a:tabLst>
                <a:tab pos="1591834" algn="l"/>
                <a:tab pos="3850602" algn="l"/>
              </a:tabLst>
            </a:pPr>
            <a:r>
              <a:rPr sz="1156" b="1" u="sng" spc="41" dirty="0">
                <a:solidFill>
                  <a:srgbClr val="2581BA"/>
                </a:solidFill>
                <a:latin typeface="Calibri"/>
                <a:cs typeface="Calibri"/>
              </a:rPr>
              <a:t> 	</a:t>
            </a:r>
            <a:r>
              <a:rPr sz="1156" b="1" u="sng" spc="116" dirty="0">
                <a:solidFill>
                  <a:srgbClr val="2581BA"/>
                </a:solidFill>
                <a:latin typeface="Calibri"/>
                <a:cs typeface="Calibri"/>
              </a:rPr>
              <a:t>DEPOSITS	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49265" y="5419706"/>
            <a:ext cx="298858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20973">
              <a:spcBef>
                <a:spcPts val="4"/>
              </a:spcBef>
            </a:pPr>
            <a:r>
              <a:rPr sz="1156" b="1" spc="12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156" b="1" spc="111" dirty="0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775615" y="5427539"/>
            <a:ext cx="249048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10486">
              <a:spcBef>
                <a:spcPts val="4"/>
              </a:spcBef>
            </a:pPr>
            <a:r>
              <a:rPr sz="1156" b="1" spc="8" dirty="0">
                <a:solidFill>
                  <a:srgbClr val="FFFFFF"/>
                </a:solidFill>
                <a:latin typeface="Calibri"/>
                <a:cs typeface="Calibri"/>
              </a:rPr>
              <a:t>157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742547" y="5800312"/>
            <a:ext cx="647525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10486">
              <a:spcBef>
                <a:spcPts val="4"/>
              </a:spcBef>
            </a:pPr>
            <a:r>
              <a:rPr sz="1156" b="1" spc="144" dirty="0">
                <a:solidFill>
                  <a:srgbClr val="1E92D0"/>
                </a:solidFill>
                <a:latin typeface="Calibri"/>
                <a:cs typeface="Calibri"/>
              </a:rPr>
              <a:t>REJECTS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155685" y="5926750"/>
            <a:ext cx="291517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10486">
              <a:spcBef>
                <a:spcPts val="4"/>
              </a:spcBef>
            </a:pPr>
            <a:r>
              <a:rPr sz="1156" b="1" spc="124" dirty="0">
                <a:solidFill>
                  <a:srgbClr val="FFFFFF"/>
                </a:solidFill>
                <a:latin typeface="Calibri"/>
                <a:cs typeface="Calibri"/>
              </a:rPr>
              <a:t>259</a:t>
            </a:r>
            <a:endParaRPr sz="1156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772753" y="5944676"/>
            <a:ext cx="258486" cy="178398"/>
          </a:xfrm>
          <a:prstGeom prst="rect">
            <a:avLst/>
          </a:prstGeom>
        </p:spPr>
        <p:txBody>
          <a:bodyPr vert="horz" wrap="square" lIns="0" tIns="524" rIns="0" bIns="0" rtlCol="0">
            <a:spAutoFit/>
          </a:bodyPr>
          <a:lstStyle/>
          <a:p>
            <a:pPr marL="10486">
              <a:spcBef>
                <a:spcPts val="4"/>
              </a:spcBef>
            </a:pPr>
            <a:r>
              <a:rPr sz="1156" b="1" spc="37" dirty="0">
                <a:solidFill>
                  <a:srgbClr val="FFFFFF"/>
                </a:solidFill>
                <a:latin typeface="Calibri"/>
                <a:cs typeface="Calibri"/>
              </a:rPr>
              <a:t>192</a:t>
            </a:r>
            <a:endParaRPr sz="1156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27D2BE-ADC1-4B0B-B7F2-1E101A28C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923" y="52292"/>
            <a:ext cx="8612154" cy="675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27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5D5E92-F58D-407F-A236-6DA70001D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61" y="1429602"/>
            <a:ext cx="11541078" cy="39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12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0AB2E-2C6C-4383-9B22-50E60C43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71" y="317310"/>
            <a:ext cx="7860257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5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A38D17-E18A-4B60-9F07-DDB33B9D7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70" y="190499"/>
            <a:ext cx="6773459" cy="1967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77A075-F8F7-4197-B0BE-7684F050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269" y="2157662"/>
            <a:ext cx="6773459" cy="431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96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BF9005-0DA8-4581-A7A0-D0247A538259}"/>
              </a:ext>
            </a:extLst>
          </p:cNvPr>
          <p:cNvSpPr/>
          <p:nvPr/>
        </p:nvSpPr>
        <p:spPr>
          <a:xfrm>
            <a:off x="690140" y="3075057"/>
            <a:ext cx="10811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https://www.surveymonkey.com/r/2019Trustees</a:t>
            </a:r>
            <a:r>
              <a:rPr lang="en-US" sz="3600" b="1" dirty="0">
                <a:solidFill>
                  <a:srgbClr val="44546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91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E1B1-E7A2-4B1E-BE11-FC5AFAD4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E0BE-F0BD-44A8-8952-5436A8BFF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7500" dirty="0"/>
              <a:t>Deborah Phillips</a:t>
            </a:r>
          </a:p>
          <a:p>
            <a:pPr marL="0" indent="0">
              <a:buNone/>
            </a:pPr>
            <a:r>
              <a:rPr lang="en-US" sz="6000" dirty="0"/>
              <a:t>    Founding Partner of </a:t>
            </a:r>
            <a:r>
              <a:rPr lang="en-US" sz="6000" dirty="0" err="1"/>
              <a:t>Nickless</a:t>
            </a:r>
            <a:r>
              <a:rPr lang="en-US" sz="6000" dirty="0"/>
              <a:t>, Phillips, and O’Connor</a:t>
            </a:r>
          </a:p>
          <a:p>
            <a:pPr marL="0" indent="0">
              <a:buNone/>
            </a:pPr>
            <a:r>
              <a:rPr lang="en-US" sz="6000" dirty="0"/>
              <a:t>    Member of the Fitchburg State University Board of Trustees since 2015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600" dirty="0"/>
              <a:t>Dr. Courtney Jackson</a:t>
            </a:r>
          </a:p>
          <a:p>
            <a:pPr marL="0" indent="0">
              <a:buNone/>
            </a:pPr>
            <a:r>
              <a:rPr lang="en-US" sz="6000" dirty="0"/>
              <a:t>    Vice President for Institutional Effectiveness and Strategic Initiatives</a:t>
            </a:r>
          </a:p>
          <a:p>
            <a:pPr marL="0" indent="0">
              <a:buNone/>
            </a:pPr>
            <a:r>
              <a:rPr lang="en-US" sz="6000" dirty="0"/>
              <a:t>    </a:t>
            </a:r>
            <a:r>
              <a:rPr lang="en-US" sz="6000" dirty="0" err="1"/>
              <a:t>MassBay</a:t>
            </a:r>
            <a:r>
              <a:rPr lang="en-US" sz="6000" dirty="0"/>
              <a:t> Community College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7600" dirty="0"/>
              <a:t>Daniel Forster</a:t>
            </a:r>
          </a:p>
          <a:p>
            <a:pPr marL="0" indent="0">
              <a:buNone/>
            </a:pPr>
            <a:r>
              <a:rPr lang="en-US" sz="6000" dirty="0"/>
              <a:t>   Vice President for Enrollment Management</a:t>
            </a:r>
          </a:p>
          <a:p>
            <a:pPr marL="0" indent="0">
              <a:buNone/>
            </a:pPr>
            <a:r>
              <a:rPr lang="en-US" sz="6000" dirty="0"/>
              <a:t>   Westfield State University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5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A6CC-BDBA-4A48-A471-2D4866E1A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964" y="2766220"/>
            <a:ext cx="5934075" cy="1325563"/>
          </a:xfrm>
        </p:spPr>
        <p:txBody>
          <a:bodyPr/>
          <a:lstStyle/>
          <a:p>
            <a:r>
              <a:rPr lang="en-US" dirty="0"/>
              <a:t>Fitchburg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68547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08A1B3-1CE2-4F6F-93AC-BCEE419BD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74" y="870044"/>
            <a:ext cx="11468251" cy="51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2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271890"/>
              </p:ext>
            </p:extLst>
          </p:nvPr>
        </p:nvGraphicFramePr>
        <p:xfrm>
          <a:off x="1188245" y="892969"/>
          <a:ext cx="9815511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50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900A7C-8273-4D64-8461-E2E267CC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7" y="1031467"/>
            <a:ext cx="2212155" cy="42581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B102BC-F92C-48FC-A98E-E219579D5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315" y="1031467"/>
            <a:ext cx="9048510" cy="42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1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15DF75-13A5-46BE-85D1-1557FA21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11" y="1298261"/>
            <a:ext cx="2213040" cy="4261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F222D-3CA9-49A8-97A5-68166B358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51" y="1298261"/>
            <a:ext cx="7923962" cy="42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1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711394"/>
              </p:ext>
            </p:extLst>
          </p:nvPr>
        </p:nvGraphicFramePr>
        <p:xfrm>
          <a:off x="1285875" y="450057"/>
          <a:ext cx="9944100" cy="5957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358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173</Words>
  <Application>Microsoft Office PowerPoint</Application>
  <PresentationFormat>Widescreen</PresentationFormat>
  <Paragraphs>51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Bell MT</vt:lpstr>
      <vt:lpstr>Calibri</vt:lpstr>
      <vt:lpstr>Calibri Light</vt:lpstr>
      <vt:lpstr>Office Theme</vt:lpstr>
      <vt:lpstr>Using Dashboards to Make Institutional Decisions as a Consequential Board Member</vt:lpstr>
      <vt:lpstr>Guiding Questions:</vt:lpstr>
      <vt:lpstr>Panel Members</vt:lpstr>
      <vt:lpstr>Fitchburg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MassBay Community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Westfield State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Noyes, Matt (DHE)</dc:creator>
  <cp:lastModifiedBy>Chadha, Suchita (DHE)</cp:lastModifiedBy>
  <cp:revision>19</cp:revision>
  <dcterms:created xsi:type="dcterms:W3CDTF">2019-03-20T15:43:50Z</dcterms:created>
  <dcterms:modified xsi:type="dcterms:W3CDTF">2019-04-02T13:25:43Z</dcterms:modified>
</cp:coreProperties>
</file>